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64" r:id="rId5"/>
    <p:sldId id="266" r:id="rId6"/>
    <p:sldId id="262" r:id="rId7"/>
    <p:sldId id="263" r:id="rId8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7c659a8da971008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19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8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AA1E493-E33F-4350-A757-971D56FE8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8E9F6-8B84-4417-B3B6-CB6C1A5AF815}" type="datetimeFigureOut">
              <a:rPr lang="zh-TW" altLang="en-US"/>
              <a:pPr>
                <a:defRPr/>
              </a:pPr>
              <a:t>2024/2/27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E825A31-5944-4BDF-8191-6D073B163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3004989-E83A-4107-B886-21AB8EAD0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D20F1-FD32-4223-842B-C484AF1A84D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5765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54EB68D-35C1-4E07-8B6D-4B0B2E8B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F5F0D-27C1-4632-B48A-0F3018C64BCC}" type="datetimeFigureOut">
              <a:rPr lang="zh-TW" altLang="en-US"/>
              <a:pPr>
                <a:defRPr/>
              </a:pPr>
              <a:t>2024/2/27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572694B-DEEA-4874-9217-4EE444B46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5E56BFB-6742-4E73-8115-3CD8A058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D4AB2-2C12-4582-99C5-7B87ABBFE2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59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C064ECD-71F5-4563-8434-C6718C698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6A489-F8E2-4D4E-BEC7-929EB4CE7DDB}" type="datetimeFigureOut">
              <a:rPr lang="zh-TW" altLang="en-US"/>
              <a:pPr>
                <a:defRPr/>
              </a:pPr>
              <a:t>2024/2/27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58A34C7-4EE8-4F36-B393-1A635C723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275114-447F-48F6-8836-CC6817138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FDF51-EA39-419C-BC1F-B567DC49AD7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990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911173-7B8F-4597-95B2-50388FE52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DE6A-1B95-4A8E-8D2E-2A4F0995F109}" type="datetimeFigureOut">
              <a:rPr lang="zh-TW" altLang="en-US"/>
              <a:pPr>
                <a:defRPr/>
              </a:pPr>
              <a:t>2024/2/27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CDFF5DA-39F8-4F31-B524-67D1C191D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7328F38-BBEB-4D67-B09E-FC59A3ACD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F7F23-476F-4A0C-AB2D-8964C14AEB8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240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8CA016-ED91-4D40-B66B-E8696799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251C6-0134-4914-9343-4F5B6D023BD5}" type="datetimeFigureOut">
              <a:rPr lang="zh-TW" altLang="en-US"/>
              <a:pPr>
                <a:defRPr/>
              </a:pPr>
              <a:t>2024/2/27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427D59C-F069-416D-87D2-CE30EE48E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496D611-582F-4B6B-AFEB-E65A5C57B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67E44-6FF6-44B8-9BA7-F2855607941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288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E27C02AC-1284-4C39-AC01-602ED84F7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5ECEA-790F-4C83-B24B-FADCE5D504ED}" type="datetimeFigureOut">
              <a:rPr lang="zh-TW" altLang="en-US"/>
              <a:pPr>
                <a:defRPr/>
              </a:pPr>
              <a:t>2024/2/27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55C5CC0C-F127-4F9F-8DC4-8C2A40911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C45A59D1-E958-4E6D-A8DE-F46DA0F27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9E36C-3208-4770-8DF5-799DBDAEAD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546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ECB9A7CA-514F-4929-9809-078E32648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0F5F1-0607-4870-BF4F-D488F2DDBAF2}" type="datetimeFigureOut">
              <a:rPr lang="zh-TW" altLang="en-US"/>
              <a:pPr>
                <a:defRPr/>
              </a:pPr>
              <a:t>2024/2/27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B86E3C19-76A3-48AE-ADA9-8055EFB7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0CF71A6B-4E32-416B-873C-661935D18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F0B3C-1FAB-4061-B97D-B4713AF6C8B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980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A07988C7-AB80-436E-936F-1456A785F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2D9E2-E772-4671-B851-DF1E2D08B6E9}" type="datetimeFigureOut">
              <a:rPr lang="zh-TW" altLang="en-US"/>
              <a:pPr>
                <a:defRPr/>
              </a:pPr>
              <a:t>2024/2/27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38D10959-8251-4D01-AB3B-26612A3C1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EA93B389-EDA4-4ADC-A619-BF656841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6767F-EC20-421E-8462-2B278B5F470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730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78F58EA4-DBA9-4C55-ABE4-E9E9B58ED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4CEA7-1CD4-4EEB-9B31-D556A4FD72DB}" type="datetimeFigureOut">
              <a:rPr lang="zh-TW" altLang="en-US"/>
              <a:pPr>
                <a:defRPr/>
              </a:pPr>
              <a:t>2024/2/27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AC32FC3C-5C10-47A2-96BC-58757EDA2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A1E5B656-43A3-4460-A957-1FD7F506F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E350B-354C-495B-BA46-EA4B9BAC0BD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8523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98F5F15B-4365-4742-8350-F73A3C2FE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D4FB9-647C-42E8-85A3-D707423AA299}" type="datetimeFigureOut">
              <a:rPr lang="zh-TW" altLang="en-US"/>
              <a:pPr>
                <a:defRPr/>
              </a:pPr>
              <a:t>2024/2/27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7A8C2A8C-E7E5-4B8E-95A4-D138D0397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919452AA-B481-4684-A934-EAF11DFE6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04AC0-C057-4057-B75E-CEFF5D6C2F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1753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602F8DE5-22FE-4137-8996-998092238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E4F5E-6559-491E-A486-78CE77723709}" type="datetimeFigureOut">
              <a:rPr lang="zh-TW" altLang="en-US"/>
              <a:pPr>
                <a:defRPr/>
              </a:pPr>
              <a:t>2024/2/27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35A6C24E-2B5C-4CD5-A396-BE74255E6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78C8464C-E2F7-4970-97EB-D73609A28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A60E0-D686-47FA-82D0-D4355D49CBE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9688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>
            <a:extLst>
              <a:ext uri="{FF2B5EF4-FFF2-40B4-BE49-F238E27FC236}">
                <a16:creationId xmlns:a16="http://schemas.microsoft.com/office/drawing/2014/main" id="{0DA6E959-8AFA-4C40-A02D-AECD2FE4B01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>
            <a:extLst>
              <a:ext uri="{FF2B5EF4-FFF2-40B4-BE49-F238E27FC236}">
                <a16:creationId xmlns:a16="http://schemas.microsoft.com/office/drawing/2014/main" id="{7DFC481A-93F1-4C20-B05B-417537EDD5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A2C12CF-C840-4CA8-A310-3567CF4DCC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0AB1F78-C107-46A1-AF62-8D8727B48B8F}" type="datetimeFigureOut">
              <a:rPr lang="zh-TW" altLang="en-US"/>
              <a:pPr>
                <a:defRPr/>
              </a:pPr>
              <a:t>2024/2/27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4AE6CF1-5E26-4FA0-BBC1-E666DF02D8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DC3AFED-D734-4991-9241-9A9EBFD1B2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994F0CD-70B1-42F0-9CFC-D4CA851BDAB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images.jpg">
            <a:extLst>
              <a:ext uri="{FF2B5EF4-FFF2-40B4-BE49-F238E27FC236}">
                <a16:creationId xmlns:a16="http://schemas.microsoft.com/office/drawing/2014/main" id="{1E4AFD0B-48CE-4BA2-B614-0D78B80E3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64" b="12279"/>
          <a:stretch>
            <a:fillRect/>
          </a:stretch>
        </p:blipFill>
        <p:spPr bwMode="auto">
          <a:xfrm>
            <a:off x="863600" y="0"/>
            <a:ext cx="7416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2906552-EC80-4324-BF5F-286AA6DBEAF6}"/>
              </a:ext>
            </a:extLst>
          </p:cNvPr>
          <p:cNvSpPr/>
          <p:nvPr/>
        </p:nvSpPr>
        <p:spPr>
          <a:xfrm>
            <a:off x="2414999" y="1412776"/>
            <a:ext cx="4314001" cy="378565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華康鋼筆體W2" pitchFamily="65" charset="-120"/>
                <a:cs typeface="Times New Roman" pitchFamily="18" charset="0"/>
              </a:rPr>
              <a:t>113</a:t>
            </a:r>
            <a:r>
              <a:rPr kumimoji="0" lang="zh-TW" altLang="en-US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華康鋼筆體W2" pitchFamily="65" charset="-120"/>
                <a:cs typeface="Times New Roman" pitchFamily="18" charset="0"/>
              </a:rPr>
              <a:t>年</a:t>
            </a:r>
            <a:endParaRPr kumimoji="0" lang="en-US" altLang="zh-TW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華康鋼筆體W2" pitchFamily="65" charset="-12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華康鋼筆體W2" pitchFamily="65" charset="-120"/>
                <a:cs typeface="Times New Roman" pitchFamily="18" charset="0"/>
              </a:rPr>
              <a:t>暑期實習</a:t>
            </a:r>
            <a:br>
              <a:rPr kumimoji="0" lang="zh-TW" altLang="en-US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華康鋼筆體W2" pitchFamily="65" charset="-120"/>
                <a:cs typeface="Times New Roman" pitchFamily="18" charset="0"/>
              </a:rPr>
            </a:br>
            <a:r>
              <a:rPr kumimoji="0" lang="zh-TW" altLang="en-US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華康鋼筆體W2" pitchFamily="65" charset="-120"/>
                <a:cs typeface="Times New Roman" pitchFamily="18" charset="0"/>
              </a:rPr>
              <a:t>說明會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maxresdefault.jpg">
            <a:extLst>
              <a:ext uri="{FF2B5EF4-FFF2-40B4-BE49-F238E27FC236}">
                <a16:creationId xmlns:a16="http://schemas.microsoft.com/office/drawing/2014/main" id="{F506186B-8EDE-4E96-8688-BCCB60DFF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9"/>
          <a:stretch>
            <a:fillRect/>
          </a:stretch>
        </p:blipFill>
        <p:spPr bwMode="auto">
          <a:xfrm rot="2935775">
            <a:off x="35718" y="1124744"/>
            <a:ext cx="7797801" cy="506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標題 1">
            <a:extLst>
              <a:ext uri="{FF2B5EF4-FFF2-40B4-BE49-F238E27FC236}">
                <a16:creationId xmlns:a16="http://schemas.microsoft.com/office/drawing/2014/main" id="{010A0BC2-310C-4AA5-9E38-A1678B91B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>
                <a:latin typeface="華康鋼筆體W2" pitchFamily="65" charset="-120"/>
                <a:ea typeface="華康鋼筆體W2" pitchFamily="65" charset="-120"/>
              </a:rPr>
              <a:t>實習流程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2D8FFB7A-386E-4513-9AEF-1012BE346F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954194"/>
              </p:ext>
            </p:extLst>
          </p:nvPr>
        </p:nvGraphicFramePr>
        <p:xfrm>
          <a:off x="395288" y="1341438"/>
          <a:ext cx="8280400" cy="44053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{5A111915-BE36-4E01-A7E5-04B1672EAD32}</a:tableStyleId>
              </a:tblPr>
              <a:tblGrid>
                <a:gridCol w="936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56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0226"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4" marR="306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工 作 項 目</a:t>
                      </a: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4" marR="306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完成</a:t>
                      </a:r>
                    </a:p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日期</a:t>
                      </a: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4" marR="306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備 　 註</a:t>
                      </a: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4" marR="306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7909">
                <a:tc rowSpan="2"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</a:t>
                      </a:r>
                      <a:r>
                        <a:rPr lang="zh-TW" altLang="en-US" sz="14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sz="14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習</a:t>
                      </a:r>
                      <a:r>
                        <a:rPr lang="zh-TW" altLang="en-US" sz="14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sz="14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前</a:t>
                      </a:r>
                      <a:endParaRPr lang="zh-TW" sz="14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4" marR="30664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學生提出</a:t>
                      </a:r>
                      <a:endParaRPr lang="en-US" alt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實習單位</a:t>
                      </a: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4" marR="306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b="1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zh-TW" altLang="en-US" sz="1400" b="1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400" b="1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zh-TW" altLang="en-US" sz="1400" b="1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日前</a:t>
                      </a:r>
                      <a:endParaRPr lang="en-US" altLang="zh-TW" sz="1400" b="1" u="sng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b="1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繳交</a:t>
                      </a:r>
                      <a:endParaRPr lang="en-US" altLang="zh-TW" sz="1400" b="1" u="sng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30664" marR="306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8270" indent="-11430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請同學填寫實習單位申請</a:t>
                      </a:r>
                    </a:p>
                    <a:p>
                      <a:pPr marL="128270" indent="-11430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學生填寫</a:t>
                      </a:r>
                      <a:r>
                        <a:rPr lang="zh-TW" sz="14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實習機構評估表</a:t>
                      </a:r>
                      <a:r>
                        <a:rPr lang="zh-TW" altLang="en-US" sz="1400" b="1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、基本資料表</a:t>
                      </a:r>
                      <a:r>
                        <a:rPr lang="zh-TW" altLang="en-US" sz="1400" u="none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</a:t>
                      </a: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後送交系辦由輔導老師進行評估工作。</a:t>
                      </a:r>
                    </a:p>
                    <a:p>
                      <a:pPr marL="128270" indent="-11430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繳交評估表同時繳交</a:t>
                      </a:r>
                      <a:r>
                        <a:rPr lang="zh-TW" sz="14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家長同意書</a:t>
                      </a: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  <a:endParaRPr lang="en-US" alt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128270" indent="-11430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4.</a:t>
                      </a:r>
                      <a:r>
                        <a:rPr lang="zh-TW" alt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繳交</a:t>
                      </a:r>
                      <a:r>
                        <a:rPr lang="zh-TW" altLang="en-US" sz="14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授權選課同意書</a:t>
                      </a:r>
                      <a:r>
                        <a:rPr lang="zh-TW" alt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4" marR="306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71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4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辦理實習單位媒合作業</a:t>
                      </a:r>
                      <a:endParaRPr lang="zh-TW" sz="1400" b="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4" marR="306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b="1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zh-TW" altLang="en-US" sz="1400" b="1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400" b="1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</a:t>
                      </a:r>
                      <a:r>
                        <a:rPr lang="zh-TW" altLang="en-US" sz="1400" b="1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日前</a:t>
                      </a:r>
                      <a:endParaRPr lang="en-US" altLang="zh-TW" sz="1400" b="1" u="sng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b="1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繳交合約</a:t>
                      </a:r>
                      <a:endParaRPr lang="zh-TW" sz="1400" b="1" u="sng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4" marR="306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6845" indent="-155575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系召開實習小組會議審查實習機構後公佈實習確認名單。</a:t>
                      </a:r>
                    </a:p>
                    <a:p>
                      <a:pPr marL="156845" indent="-155575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繳交</a:t>
                      </a:r>
                      <a:r>
                        <a:rPr lang="zh-TW" altLang="en-US" sz="14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個別實習計畫</a:t>
                      </a:r>
                      <a:r>
                        <a:rPr lang="en-US" altLang="zh-TW" sz="14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4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附件四</a:t>
                      </a:r>
                      <a:r>
                        <a:rPr lang="en-US" altLang="zh-TW" sz="14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4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與實習單位簽訂合約書</a:t>
                      </a:r>
                      <a:r>
                        <a:rPr lang="en-US" altLang="zh-TW" sz="14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4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廠商需用印</a:t>
                      </a:r>
                      <a:r>
                        <a:rPr lang="en-US" altLang="zh-TW" sz="14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4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（附件四），</a:t>
                      </a:r>
                      <a:r>
                        <a:rPr lang="zh-TW" alt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送系辦申請學校大印。</a:t>
                      </a: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</a:p>
                    <a:p>
                      <a:pPr marL="156845" indent="-155575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合約正本系辦留存，影本送實習就業組備查。</a:t>
                      </a:r>
                    </a:p>
                    <a:p>
                      <a:pPr marL="156845" indent="-155575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*</a:t>
                      </a: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如變更實習單位</a:t>
                      </a:r>
                      <a:r>
                        <a:rPr 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zh-TW" sz="1400" u="sng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請依工作項目一步驟辦理。</a:t>
                      </a: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156845" indent="-155575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4.</a:t>
                      </a: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同學填寫</a:t>
                      </a:r>
                      <a:r>
                        <a:rPr lang="zh-TW" sz="1400" u="sng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投保資料</a:t>
                      </a:r>
                      <a:r>
                        <a:rPr lang="en-US" sz="1400" u="sng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400" u="sng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名冊</a:t>
                      </a:r>
                      <a:r>
                        <a:rPr lang="en-US" sz="1400" u="sng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4" marR="306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maxresdefault.jpg">
            <a:extLst>
              <a:ext uri="{FF2B5EF4-FFF2-40B4-BE49-F238E27FC236}">
                <a16:creationId xmlns:a16="http://schemas.microsoft.com/office/drawing/2014/main" id="{03748B27-8484-45AF-A92B-CF9AE69B59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9"/>
          <a:stretch>
            <a:fillRect/>
          </a:stretch>
        </p:blipFill>
        <p:spPr bwMode="auto">
          <a:xfrm rot="2935775">
            <a:off x="35718" y="1124744"/>
            <a:ext cx="7797801" cy="506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標題 1">
            <a:extLst>
              <a:ext uri="{FF2B5EF4-FFF2-40B4-BE49-F238E27FC236}">
                <a16:creationId xmlns:a16="http://schemas.microsoft.com/office/drawing/2014/main" id="{6086581F-1416-4EB0-B214-1B49079C1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>
                <a:latin typeface="華康鋼筆體W2" pitchFamily="65" charset="-120"/>
                <a:ea typeface="華康鋼筆體W2" pitchFamily="65" charset="-120"/>
              </a:rPr>
              <a:t>實習流程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5F5369BD-32D0-4E72-90BB-39B3653D24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085362"/>
              </p:ext>
            </p:extLst>
          </p:nvPr>
        </p:nvGraphicFramePr>
        <p:xfrm>
          <a:off x="468313" y="1266825"/>
          <a:ext cx="8135937" cy="503078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{5A111915-BE36-4E01-A7E5-04B1672EAD32}</a:tableStyleId>
              </a:tblPr>
              <a:tblGrid>
                <a:gridCol w="575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5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1473"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工 作 項 目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完成</a:t>
                      </a:r>
                    </a:p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日期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備 　 註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47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</a:t>
                      </a:r>
                      <a:r>
                        <a:rPr lang="zh-TW" altLang="en-US" sz="1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altLang="zh-TW" sz="1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習</a:t>
                      </a:r>
                      <a:r>
                        <a:rPr lang="zh-TW" altLang="en-US" sz="1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altLang="zh-TW" sz="1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前</a:t>
                      </a:r>
                      <a:endParaRPr lang="zh-TW" altLang="zh-TW" sz="12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系科簽送</a:t>
                      </a:r>
                    </a:p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實習學生名單</a:t>
                      </a:r>
                    </a:p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完成選課作業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選課期間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人工選課</a:t>
                      </a:r>
                      <a:r>
                        <a:rPr lang="en-US" altLang="zh-TW" sz="12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2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不用上網選課</a:t>
                      </a:r>
                      <a:r>
                        <a:rPr lang="en-US" altLang="zh-TW" sz="12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 </a:t>
                      </a:r>
                    </a:p>
                    <a:p>
                      <a:pPr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系科簽送</a:t>
                      </a:r>
                      <a:r>
                        <a:rPr lang="zh-TW" sz="1200" u="sng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學生實習名單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，完成選課作業。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806">
                <a:tc vMerge="1">
                  <a:txBody>
                    <a:bodyPr/>
                    <a:lstStyle/>
                    <a:p>
                      <a:pPr algn="l"/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投保學生意外險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b="1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zh-TW" altLang="en-US" sz="1200" b="1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200" b="1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17</a:t>
                      </a:r>
                      <a:r>
                        <a:rPr lang="zh-TW" altLang="en-US" sz="1200" b="1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日前</a:t>
                      </a:r>
                      <a:endParaRPr lang="en-US" altLang="zh-TW" sz="1200" b="1" u="sng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各系建立學生意外險</a:t>
                      </a:r>
                      <a:r>
                        <a:rPr lang="zh-TW" sz="1200" u="sng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投保名冊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21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校外實習</a:t>
                      </a:r>
                    </a:p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行前說明會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本學期期末系大會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本系辦理實習說明會，說明實習內容、流程與規定並檢附活動照片、簽到表及</a:t>
                      </a:r>
                      <a:r>
                        <a:rPr lang="zh-TW" sz="1200" u="sng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行前會議紀錄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008">
                <a:tc rowSpan="3"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</a:t>
                      </a:r>
                    </a:p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習</a:t>
                      </a:r>
                    </a:p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實習報到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暑期：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r>
                        <a:rPr lang="zh-TW" altLang="en-US" sz="12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暑期實習</a:t>
                      </a:r>
                      <a:r>
                        <a:rPr lang="en-US" altLang="zh-TW" sz="12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320</a:t>
                      </a:r>
                      <a:r>
                        <a:rPr lang="zh-TW" altLang="en-US" sz="12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小時</a:t>
                      </a:r>
                      <a:r>
                        <a:rPr lang="en-US" altLang="zh-TW" sz="12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(7/1-8/30)</a:t>
                      </a: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921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訪視實習機構</a:t>
                      </a:r>
                    </a:p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及學生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不定期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輔導教師</a:t>
                      </a:r>
                      <a:r>
                        <a:rPr lang="zh-TW" sz="1200" u="sng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訪視</a:t>
                      </a:r>
                      <a:r>
                        <a:rPr lang="zh-TW" altLang="en-US" sz="1200" u="sng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實習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(</a:t>
                      </a:r>
                      <a:r>
                        <a:rPr lang="zh-TW" altLang="en-US" sz="12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請主動與輔導老師聯繫，並告知可能休假時間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8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實習特殊狀況</a:t>
                      </a:r>
                    </a:p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處理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不定期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9210">
                <a:tc rowSpan="3"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</a:t>
                      </a:r>
                    </a:p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習</a:t>
                      </a:r>
                    </a:p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後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實習結束</a:t>
                      </a: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</a:t>
                      </a: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核發證明書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暑期實習結束後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學生請實習機構用印核發</a:t>
                      </a:r>
                      <a:r>
                        <a:rPr lang="zh-TW" sz="12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實習證明書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及填寫</a:t>
                      </a:r>
                      <a:r>
                        <a:rPr lang="zh-TW" sz="12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實習機構成績評核表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送交系辦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67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校外實習心得</a:t>
                      </a:r>
                    </a:p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報告與成績評核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暑期實習結束後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6845" indent="-155575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學生交</a:t>
                      </a:r>
                      <a:r>
                        <a:rPr lang="zh-TW" sz="1200" u="sng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實習心得報告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156845" indent="-155575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輔導教師成績進行</a:t>
                      </a:r>
                      <a:r>
                        <a:rPr lang="zh-TW" sz="1200" u="sng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教師成績評核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8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校外實習</a:t>
                      </a:r>
                    </a:p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成果檢討會</a:t>
                      </a:r>
                      <a:endParaRPr lang="zh-TW" sz="1200" b="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b="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暑期實習結束後</a:t>
                      </a:r>
                      <a:endParaRPr lang="zh-TW" sz="1200" b="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辦理後檢附活動照片、簽到表及</a:t>
                      </a:r>
                      <a:r>
                        <a:rPr lang="zh-TW" sz="1200" u="sng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成果檢討會議紀錄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30663" marR="306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151" name="文字方塊 1">
            <a:extLst>
              <a:ext uri="{FF2B5EF4-FFF2-40B4-BE49-F238E27FC236}">
                <a16:creationId xmlns:a16="http://schemas.microsoft.com/office/drawing/2014/main" id="{72290A9B-DF31-4DCA-B8F3-56698CE30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875" y="6381750"/>
            <a:ext cx="4044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400" b="1">
                <a:latin typeface="標楷體" panose="03000509000000000000" pitchFamily="65" charset="-120"/>
                <a:ea typeface="標楷體" panose="03000509000000000000" pitchFamily="65" charset="-120"/>
              </a:rPr>
              <a:t>Ps.</a:t>
            </a:r>
            <a:r>
              <a:rPr lang="zh-TW" altLang="en-US" sz="1400" b="1">
                <a:latin typeface="標楷體" panose="03000509000000000000" pitchFamily="65" charset="-120"/>
                <a:ea typeface="標楷體" panose="03000509000000000000" pitchFamily="65" charset="-120"/>
              </a:rPr>
              <a:t>相關辦法、表格會請各班實習負責人統一公佈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maxresdefault.jpg">
            <a:extLst>
              <a:ext uri="{FF2B5EF4-FFF2-40B4-BE49-F238E27FC236}">
                <a16:creationId xmlns:a16="http://schemas.microsoft.com/office/drawing/2014/main" id="{B6ED74DD-6DF5-4DC6-BEE3-9065EB202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9"/>
          <a:stretch>
            <a:fillRect/>
          </a:stretch>
        </p:blipFill>
        <p:spPr bwMode="auto">
          <a:xfrm rot="2935775">
            <a:off x="35718" y="1124744"/>
            <a:ext cx="7797801" cy="506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標題 1">
            <a:extLst>
              <a:ext uri="{FF2B5EF4-FFF2-40B4-BE49-F238E27FC236}">
                <a16:creationId xmlns:a16="http://schemas.microsoft.com/office/drawing/2014/main" id="{D48C6032-A65C-40D0-A588-4DAC9A771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>
                <a:latin typeface="華康鋼筆體W2" pitchFamily="65" charset="-120"/>
                <a:ea typeface="華康鋼筆體W2" pitchFamily="65" charset="-120"/>
              </a:rPr>
              <a:t>注意事項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03E6C92-8A00-4896-98AB-47B52A643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>
                <a:latin typeface="華康鋼筆體W2" pitchFamily="65" charset="-120"/>
                <a:ea typeface="華康鋼筆體W2" pitchFamily="65" charset="-120"/>
              </a:rPr>
              <a:t>實習工作與預設想像必定會有差異，其次生活作息與原本生活有落差，因此實習前建議同學做好心態及作息調整，並保持好奇心的學習態度。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>
                <a:latin typeface="華康鋼筆體W2" pitchFamily="65" charset="-120"/>
                <a:ea typeface="華康鋼筆體W2" pitchFamily="65" charset="-120"/>
              </a:rPr>
              <a:t>請同學留意實習期間須遵守廠商所提出的要求，工作態度須保持積極謙虛，以避免實習間發生糾紛。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>
                <a:latin typeface="華康鋼筆體W2" pitchFamily="65" charset="-120"/>
                <a:ea typeface="華康鋼筆體W2" pitchFamily="65" charset="-120"/>
              </a:rPr>
              <a:t>實習期間若遇廠商有不合理要求、傷害或任何問題發生，請第一時間連絡系上負責之訪視老師，切勿自行私下解決，或是與廠商發生衝突。</a:t>
            </a:r>
            <a:endParaRPr lang="en-US" altLang="zh-TW" dirty="0">
              <a:latin typeface="華康鋼筆體W2" pitchFamily="65" charset="-120"/>
              <a:ea typeface="華康鋼筆體W2" pitchFamily="65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zh-TW" altLang="zh-TW" dirty="0">
              <a:latin typeface="華康鋼筆體W2" pitchFamily="65" charset="-120"/>
              <a:ea typeface="華康鋼筆體W2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maxresdefault.jpg">
            <a:extLst>
              <a:ext uri="{FF2B5EF4-FFF2-40B4-BE49-F238E27FC236}">
                <a16:creationId xmlns:a16="http://schemas.microsoft.com/office/drawing/2014/main" id="{B6ED74DD-6DF5-4DC6-BEE3-9065EB202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9"/>
          <a:stretch>
            <a:fillRect/>
          </a:stretch>
        </p:blipFill>
        <p:spPr bwMode="auto">
          <a:xfrm rot="2935775">
            <a:off x="35718" y="1124744"/>
            <a:ext cx="7797801" cy="506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標題 1">
            <a:extLst>
              <a:ext uri="{FF2B5EF4-FFF2-40B4-BE49-F238E27FC236}">
                <a16:creationId xmlns:a16="http://schemas.microsoft.com/office/drawing/2014/main" id="{D48C6032-A65C-40D0-A588-4DAC9A771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>
                <a:latin typeface="華康鋼筆體W2" pitchFamily="65" charset="-120"/>
                <a:ea typeface="華康鋼筆體W2" pitchFamily="65" charset="-120"/>
              </a:rPr>
              <a:t>注意事項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03E6C92-8A00-4896-98AB-47B52A643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>
                <a:latin typeface="華康鋼筆體W2" pitchFamily="65" charset="-120"/>
                <a:ea typeface="華康鋼筆體W2" pitchFamily="65" charset="-120"/>
              </a:rPr>
              <a:t>性騷擾的處理</a:t>
            </a:r>
            <a:endParaRPr lang="en-US" altLang="zh-TW" dirty="0">
              <a:latin typeface="華康鋼筆體W2" pitchFamily="65" charset="-120"/>
              <a:ea typeface="華康鋼筆體W2" pitchFamily="65" charset="-12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zh-TW" altLang="en-US" dirty="0">
                <a:latin typeface="華康鋼筆體W2" pitchFamily="65" charset="-120"/>
                <a:ea typeface="華康鋼筆體W2" pitchFamily="65" charset="-120"/>
              </a:rPr>
              <a:t>性騷擾的廣義解釋，是指一切足以讓人產生不舒服性聯想的故意行為，且是違背個人意願的</a:t>
            </a:r>
            <a:r>
              <a:rPr lang="en-US" altLang="zh-TW" dirty="0">
                <a:latin typeface="華康鋼筆體W2" pitchFamily="65" charset="-120"/>
                <a:ea typeface="華康鋼筆體W2" pitchFamily="65" charset="-120"/>
              </a:rPr>
              <a:t>,</a:t>
            </a:r>
            <a:r>
              <a:rPr lang="zh-TW" altLang="en-US" dirty="0">
                <a:latin typeface="華康鋼筆體W2" pitchFamily="65" charset="-120"/>
                <a:ea typeface="華康鋼筆體W2" pitchFamily="65" charset="-120"/>
              </a:rPr>
              <a:t>可能透過強迫、威脅或不預期等言詞、非言詞和身體接觸的方式發生在任何人身上。切記不要懷疑和壓抑自己的感覺，並應立即採取制止行動。</a:t>
            </a:r>
            <a:endParaRPr lang="en-US" altLang="zh-TW" dirty="0">
              <a:latin typeface="華康鋼筆體W2" pitchFamily="65" charset="-120"/>
              <a:ea typeface="華康鋼筆體W2" pitchFamily="65" charset="-12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altLang="zh-TW" dirty="0">
              <a:latin typeface="華康鋼筆體W2" pitchFamily="65" charset="-120"/>
              <a:ea typeface="華康鋼筆體W2" pitchFamily="65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>
                <a:latin typeface="華康鋼筆體W2" pitchFamily="65" charset="-120"/>
                <a:ea typeface="華康鋼筆體W2" pitchFamily="65" charset="-120"/>
              </a:rPr>
              <a:t>本校學生於實習期間發生性侵害或性騷擾事件時，應立即向實習輔導老師或系主任報告</a:t>
            </a:r>
            <a:endParaRPr lang="zh-TW" altLang="zh-TW" dirty="0">
              <a:latin typeface="華康鋼筆體W2" pitchFamily="65" charset="-120"/>
              <a:ea typeface="華康鋼筆體W2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3412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maxresdefault.jpg">
            <a:extLst>
              <a:ext uri="{FF2B5EF4-FFF2-40B4-BE49-F238E27FC236}">
                <a16:creationId xmlns:a16="http://schemas.microsoft.com/office/drawing/2014/main" id="{E4DFA8B5-B9C1-44D9-8E99-91845F1FF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9"/>
          <a:stretch>
            <a:fillRect/>
          </a:stretch>
        </p:blipFill>
        <p:spPr bwMode="auto">
          <a:xfrm rot="2935775">
            <a:off x="35718" y="1124744"/>
            <a:ext cx="7797801" cy="506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標題 1">
            <a:extLst>
              <a:ext uri="{FF2B5EF4-FFF2-40B4-BE49-F238E27FC236}">
                <a16:creationId xmlns:a16="http://schemas.microsoft.com/office/drawing/2014/main" id="{DF1C89C0-DEC3-4F1D-BD82-08533DBA5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>
                <a:latin typeface="華康鋼筆體W2" pitchFamily="65" charset="-120"/>
                <a:ea typeface="華康鋼筆體W2" pitchFamily="65" charset="-120"/>
              </a:rPr>
              <a:t>注意事項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629D6AD-B32D-485B-B7D3-F69165C94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>
                <a:latin typeface="華康鋼筆體W2" pitchFamily="65" charset="-120"/>
                <a:ea typeface="華康鋼筆體W2" pitchFamily="65" charset="-120"/>
              </a:rPr>
              <a:t>休閒系實習性質及機構較一般工廠實習不同，工作場所活潑多元接觸人群較廣，還請同學務必留意自身安全，以保護自己為首要。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>
                <a:latin typeface="華康鋼筆體W2" pitchFamily="65" charset="-120"/>
                <a:ea typeface="華康鋼筆體W2" pitchFamily="65" charset="-120"/>
              </a:rPr>
              <a:t>實習期間訪視教師會與同學聯絡，並安排至實習機構訪視同學實習狀況，若有問題同學屆時也可與訪視老師直接進行商討。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>
                <a:latin typeface="華康鋼筆體W2" pitchFamily="65" charset="-120"/>
                <a:ea typeface="華康鋼筆體W2" pitchFamily="65" charset="-120"/>
              </a:rPr>
              <a:t>實習後請同學依照流程繳交相關表格及心得報告。</a:t>
            </a:r>
            <a:endParaRPr lang="zh-TW" altLang="en-US" dirty="0">
              <a:latin typeface="華康鋼筆體W2" pitchFamily="65" charset="-120"/>
              <a:ea typeface="華康鋼筆體W2" pitchFamily="65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zh-TW" altLang="en-US" dirty="0">
              <a:latin typeface="華康鋼筆體W2" pitchFamily="65" charset="-120"/>
              <a:ea typeface="華康鋼筆體W2" pitchFamily="65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群組 4">
            <a:extLst>
              <a:ext uri="{FF2B5EF4-FFF2-40B4-BE49-F238E27FC236}">
                <a16:creationId xmlns:a16="http://schemas.microsoft.com/office/drawing/2014/main" id="{FB85C7F1-B488-4BBC-9116-1CFDDFAE8A6B}"/>
              </a:ext>
            </a:extLst>
          </p:cNvPr>
          <p:cNvGrpSpPr>
            <a:grpSpLocks/>
          </p:cNvGrpSpPr>
          <p:nvPr/>
        </p:nvGrpSpPr>
        <p:grpSpPr bwMode="auto">
          <a:xfrm>
            <a:off x="3348038" y="2636838"/>
            <a:ext cx="5705475" cy="4105275"/>
            <a:chOff x="3563888" y="2636912"/>
            <a:chExt cx="2375185" cy="1708751"/>
          </a:xfrm>
        </p:grpSpPr>
        <p:pic>
          <p:nvPicPr>
            <p:cNvPr id="7173" name="Picture 2" descr="C:\Users\User\Desktop\images (1).jpg">
              <a:extLst>
                <a:ext uri="{FF2B5EF4-FFF2-40B4-BE49-F238E27FC236}">
                  <a16:creationId xmlns:a16="http://schemas.microsoft.com/office/drawing/2014/main" id="{59D3C768-11AC-4089-B8FA-D3A91F9098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15" t="11549" r="3348" b="4124"/>
            <a:stretch>
              <a:fillRect/>
            </a:stretch>
          </p:blipFill>
          <p:spPr bwMode="auto">
            <a:xfrm>
              <a:off x="3657600" y="2779414"/>
              <a:ext cx="2281473" cy="156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AE57209F-F380-413D-BF52-DAD0C63CCA1B}"/>
                </a:ext>
              </a:extLst>
            </p:cNvPr>
            <p:cNvSpPr/>
            <p:nvPr/>
          </p:nvSpPr>
          <p:spPr>
            <a:xfrm>
              <a:off x="3563888" y="2636912"/>
              <a:ext cx="1512082" cy="7202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C8537F25-59B7-4873-91D4-01EDDFF52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836738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鋼筆體W2" pitchFamily="65" charset="-120"/>
                <a:ea typeface="華康鋼筆體W2" pitchFamily="65" charset="-120"/>
              </a:rPr>
              <a:t>預祝  實習順利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B59D7F6-5457-4464-A75C-1E5BA9CC61B8}"/>
              </a:ext>
            </a:extLst>
          </p:cNvPr>
          <p:cNvSpPr txBox="1"/>
          <p:nvPr/>
        </p:nvSpPr>
        <p:spPr>
          <a:xfrm>
            <a:off x="179388" y="4198938"/>
            <a:ext cx="3354957" cy="255454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鋼筆體W2" pitchFamily="65" charset="-120"/>
                <a:ea typeface="華康鋼筆體W2" pitchFamily="65" charset="-120"/>
              </a:rPr>
              <a:t>其他實習問題請洽：</a:t>
            </a:r>
            <a:endParaRPr kumimoji="0" lang="en-US" altLang="zh-TW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鋼筆體W2" pitchFamily="65" charset="-120"/>
              <a:ea typeface="華康鋼筆體W2" pitchFamily="65" charset="-12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鋼筆體W2" pitchFamily="65" charset="-120"/>
              <a:ea typeface="華康鋼筆體W2" pitchFamily="65" charset="-12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鋼筆體W2" pitchFamily="65" charset="-120"/>
                <a:ea typeface="華康鋼筆體W2" pitchFamily="65" charset="-120"/>
              </a:rPr>
              <a:t>四技二 曾佳雯</a:t>
            </a:r>
            <a:endParaRPr kumimoji="0" lang="en-US" altLang="zh-TW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鋼筆體W2" pitchFamily="65" charset="-120"/>
              <a:ea typeface="華康鋼筆體W2" pitchFamily="65" charset="-12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鋼筆體W2" pitchFamily="65" charset="-120"/>
              <a:ea typeface="華康鋼筆體W2" pitchFamily="65" charset="-12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鋼筆體W2" pitchFamily="65" charset="-120"/>
                <a:ea typeface="華康鋼筆體W2" pitchFamily="65" charset="-120"/>
              </a:rPr>
              <a:t>系辦公室</a:t>
            </a:r>
            <a:r>
              <a:rPr kumimoji="0"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鋼筆體W2" pitchFamily="65" charset="-120"/>
                <a:ea typeface="華康鋼筆體W2" pitchFamily="65" charset="-120"/>
              </a:rPr>
              <a:t>-</a:t>
            </a:r>
            <a:r>
              <a:rPr kumimoji="0"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鋼筆體W2" pitchFamily="65" charset="-120"/>
                <a:ea typeface="華康鋼筆體W2" pitchFamily="65" charset="-120"/>
              </a:rPr>
              <a:t> 尤昱翔 助理</a:t>
            </a:r>
            <a:endParaRPr kumimoji="0" lang="en-US" altLang="zh-TW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鋼筆體W2" pitchFamily="65" charset="-120"/>
              <a:ea typeface="華康鋼筆體W2" pitchFamily="65" charset="-12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鋼筆體W2" pitchFamily="65" charset="-120"/>
                <a:ea typeface="華康鋼筆體W2" pitchFamily="65" charset="-120"/>
              </a:rPr>
              <a:t>            </a:t>
            </a:r>
            <a:r>
              <a:rPr kumimoji="0"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鋼筆體W2" pitchFamily="65" charset="-120"/>
                <a:ea typeface="華康鋼筆體W2" pitchFamily="65" charset="-120"/>
              </a:rPr>
              <a:t>05-6315886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鋼筆體W2" pitchFamily="65" charset="-120"/>
                <a:ea typeface="華康鋼筆體W2" pitchFamily="65" charset="-120"/>
              </a:rPr>
              <a:t>            leisure@nfu.edu.tw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鋼筆體W2" pitchFamily="65" charset="-120"/>
                <a:ea typeface="華康鋼筆體W2" pitchFamily="65" charset="-120"/>
              </a:rPr>
              <a:t>            </a:t>
            </a:r>
            <a:endParaRPr kumimoji="0" lang="en-US" altLang="zh-TW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鋼筆體W2" pitchFamily="65" charset="-120"/>
              <a:ea typeface="華康鋼筆體W2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11831</TotalTime>
  <Words>745</Words>
  <Application>Microsoft Office PowerPoint</Application>
  <PresentationFormat>如螢幕大小 (4:3)</PresentationFormat>
  <Paragraphs>97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華康鋼筆體W2</vt:lpstr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  <vt:lpstr>實習流程</vt:lpstr>
      <vt:lpstr>實習流程</vt:lpstr>
      <vt:lpstr>注意事項</vt:lpstr>
      <vt:lpstr>注意事項</vt:lpstr>
      <vt:lpstr>注意事項</vt:lpstr>
      <vt:lpstr>預祝  實習順利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文理學院休閒遊憩系吳家穎</dc:creator>
  <cp:lastModifiedBy>user</cp:lastModifiedBy>
  <cp:revision>50</cp:revision>
  <dcterms:created xsi:type="dcterms:W3CDTF">2014-06-03T06:29:27Z</dcterms:created>
  <dcterms:modified xsi:type="dcterms:W3CDTF">2024-02-29T02:04:12Z</dcterms:modified>
</cp:coreProperties>
</file>